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0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ar-IQ">
              <a:solidFill>
                <a:srgbClr val="465E9C"/>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34916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06954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4134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99866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48807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6" name="Footer Placeholder 5"/>
          <p:cNvSpPr>
            <a:spLocks noGrp="1"/>
          </p:cNvSpPr>
          <p:nvPr>
            <p:ph type="ftr" sz="quarter" idx="11"/>
          </p:nvPr>
        </p:nvSpPr>
        <p:spPr/>
        <p:txBody>
          <a:bodyPr/>
          <a:lstStyle/>
          <a:p>
            <a:endParaRPr lang="ar-IQ">
              <a:solidFill>
                <a:srgbClr val="465E9C"/>
              </a:solidFill>
            </a:endParaRPr>
          </a:p>
        </p:txBody>
      </p:sp>
      <p:sp>
        <p:nvSpPr>
          <p:cNvPr id="7" name="Slide Number Placeholder 6"/>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88251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8" name="Footer Placeholder 7"/>
          <p:cNvSpPr>
            <a:spLocks noGrp="1"/>
          </p:cNvSpPr>
          <p:nvPr>
            <p:ph type="ftr" sz="quarter" idx="11"/>
          </p:nvPr>
        </p:nvSpPr>
        <p:spPr/>
        <p:txBody>
          <a:bodyPr/>
          <a:lstStyle/>
          <a:p>
            <a:endParaRPr lang="ar-IQ">
              <a:solidFill>
                <a:srgbClr val="465E9C"/>
              </a:solidFill>
            </a:endParaRPr>
          </a:p>
        </p:txBody>
      </p:sp>
      <p:sp>
        <p:nvSpPr>
          <p:cNvPr id="9" name="Slide Number Placeholder 8"/>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26596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4" name="Footer Placeholder 3"/>
          <p:cNvSpPr>
            <a:spLocks noGrp="1"/>
          </p:cNvSpPr>
          <p:nvPr>
            <p:ph type="ftr" sz="quarter" idx="11"/>
          </p:nvPr>
        </p:nvSpPr>
        <p:spPr/>
        <p:txBody>
          <a:bodyPr/>
          <a:lstStyle/>
          <a:p>
            <a:endParaRPr lang="ar-IQ">
              <a:solidFill>
                <a:srgbClr val="465E9C"/>
              </a:solidFill>
            </a:endParaRPr>
          </a:p>
        </p:txBody>
      </p:sp>
      <p:sp>
        <p:nvSpPr>
          <p:cNvPr id="5" name="Slide Number Placeholder 4"/>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3974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3" name="Footer Placeholder 2"/>
          <p:cNvSpPr>
            <a:spLocks noGrp="1"/>
          </p:cNvSpPr>
          <p:nvPr>
            <p:ph type="ftr" sz="quarter" idx="11"/>
          </p:nvPr>
        </p:nvSpPr>
        <p:spPr/>
        <p:txBody>
          <a:bodyPr/>
          <a:lstStyle/>
          <a:p>
            <a:endParaRPr lang="ar-IQ">
              <a:solidFill>
                <a:srgbClr val="465E9C"/>
              </a:solidFill>
            </a:endParaRPr>
          </a:p>
        </p:txBody>
      </p:sp>
      <p:sp>
        <p:nvSpPr>
          <p:cNvPr id="4" name="Slide Number Placeholder 3"/>
          <p:cNvSpPr>
            <a:spLocks noGrp="1"/>
          </p:cNvSpPr>
          <p:nvPr>
            <p:ph type="sldNum" sz="quarter" idx="12"/>
          </p:nvPr>
        </p:nvSpPr>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0479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06004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6014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5B76527-3BFA-4BBF-93B7-7B1359D13C3F}" type="datetimeFigureOut">
              <a:rPr lang="ar-IQ" smtClean="0">
                <a:solidFill>
                  <a:srgbClr val="465E9C"/>
                </a:solidFill>
              </a:rPr>
              <a:pPr/>
              <a:t>27/07/1440</a:t>
            </a:fld>
            <a:endParaRPr lang="ar-IQ">
              <a:solidFill>
                <a:srgbClr val="465E9C"/>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solidFill>
                <a:srgbClr val="465E9C"/>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9ABC384-12EC-42A3-85A2-9CA0D9CDE065}"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754126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025" y="1340768"/>
            <a:ext cx="417195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1606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1463040" y="1340768"/>
            <a:ext cx="6196405" cy="4382301"/>
          </a:xfrm>
        </p:spPr>
        <p:txBody>
          <a:bodyPr>
            <a:normAutofit lnSpcReduction="10000"/>
          </a:bodyPr>
          <a:lstStyle/>
          <a:p>
            <a:pPr algn="l" rtl="0"/>
            <a:r>
              <a:rPr lang="en-US" sz="2800" b="1" dirty="0">
                <a:solidFill>
                  <a:srgbClr val="000000"/>
                </a:solidFill>
                <a:latin typeface="Verdana-Bold"/>
              </a:rPr>
              <a:t>GOALS of Therapy:</a:t>
            </a:r>
          </a:p>
          <a:p>
            <a:pPr algn="l" rtl="0"/>
            <a:r>
              <a:rPr lang="en-US" sz="1800" dirty="0">
                <a:solidFill>
                  <a:srgbClr val="FFFFCD"/>
                </a:solidFill>
                <a:latin typeface="Wingdings-Regular"/>
              </a:rPr>
              <a:t> </a:t>
            </a:r>
            <a:r>
              <a:rPr lang="en-US" i="1" dirty="0">
                <a:solidFill>
                  <a:srgbClr val="000000"/>
                </a:solidFill>
                <a:latin typeface="Verdana-Italic"/>
              </a:rPr>
              <a:t>Vary w/ extent of the cancer</a:t>
            </a:r>
            <a:r>
              <a:rPr lang="en-US" dirty="0">
                <a:solidFill>
                  <a:srgbClr val="000000"/>
                </a:solidFill>
                <a:latin typeface="Verdana"/>
              </a:rPr>
              <a:t>:</a:t>
            </a:r>
          </a:p>
          <a:p>
            <a:pPr algn="l" rtl="0"/>
            <a:r>
              <a:rPr lang="en-US" sz="1800" dirty="0">
                <a:solidFill>
                  <a:srgbClr val="257177"/>
                </a:solidFill>
                <a:latin typeface="Verdana"/>
              </a:rPr>
              <a:t>1. </a:t>
            </a:r>
            <a:r>
              <a:rPr lang="en-US" dirty="0">
                <a:solidFill>
                  <a:srgbClr val="000000"/>
                </a:solidFill>
                <a:latin typeface="Verdana"/>
              </a:rPr>
              <a:t>Localized w/o evidence of spread:</a:t>
            </a:r>
          </a:p>
          <a:p>
            <a:pPr algn="l" rtl="0"/>
            <a:r>
              <a:rPr lang="en-US" sz="1600" dirty="0">
                <a:solidFill>
                  <a:srgbClr val="FFFFCD"/>
                </a:solidFill>
                <a:latin typeface="Wingdings-Regular"/>
              </a:rPr>
              <a:t> </a:t>
            </a:r>
            <a:r>
              <a:rPr lang="en-US" dirty="0">
                <a:solidFill>
                  <a:srgbClr val="000000"/>
                </a:solidFill>
                <a:latin typeface="Verdana"/>
              </a:rPr>
              <a:t>Eradicate the cancer and CURE</a:t>
            </a:r>
          </a:p>
          <a:p>
            <a:pPr algn="l" rtl="0"/>
            <a:r>
              <a:rPr lang="en-US" dirty="0">
                <a:solidFill>
                  <a:srgbClr val="000000"/>
                </a:solidFill>
                <a:latin typeface="Verdana"/>
              </a:rPr>
              <a:t>THE PATIENT</a:t>
            </a:r>
          </a:p>
          <a:p>
            <a:pPr algn="l" rtl="0"/>
            <a:r>
              <a:rPr lang="en-US" sz="1800" dirty="0">
                <a:solidFill>
                  <a:srgbClr val="257177"/>
                </a:solidFill>
                <a:latin typeface="Verdana"/>
              </a:rPr>
              <a:t>2. </a:t>
            </a:r>
            <a:r>
              <a:rPr lang="en-US" dirty="0">
                <a:solidFill>
                  <a:srgbClr val="000000"/>
                </a:solidFill>
                <a:latin typeface="Verdana"/>
              </a:rPr>
              <a:t>Spread beyond the local site:</a:t>
            </a:r>
          </a:p>
          <a:p>
            <a:pPr algn="l" rtl="0"/>
            <a:r>
              <a:rPr lang="en-US" sz="1600" dirty="0">
                <a:solidFill>
                  <a:srgbClr val="FFFFCD"/>
                </a:solidFill>
                <a:latin typeface="Wingdings-Regular"/>
              </a:rPr>
              <a:t> </a:t>
            </a:r>
            <a:r>
              <a:rPr lang="en-US" dirty="0">
                <a:solidFill>
                  <a:srgbClr val="000000"/>
                </a:solidFill>
                <a:latin typeface="Verdana"/>
              </a:rPr>
              <a:t>Control patient’s symptoms and</a:t>
            </a:r>
          </a:p>
          <a:p>
            <a:pPr algn="l" rtl="0"/>
            <a:r>
              <a:rPr lang="en-US" dirty="0">
                <a:solidFill>
                  <a:srgbClr val="000000"/>
                </a:solidFill>
                <a:latin typeface="Verdana"/>
              </a:rPr>
              <a:t>to maintain maximum activity</a:t>
            </a:r>
          </a:p>
          <a:p>
            <a:pPr algn="l" rtl="0"/>
            <a:r>
              <a:rPr lang="en-US" dirty="0">
                <a:solidFill>
                  <a:srgbClr val="000000"/>
                </a:solidFill>
                <a:latin typeface="Verdana"/>
              </a:rPr>
              <a:t>for the longest possible period</a:t>
            </a:r>
          </a:p>
          <a:p>
            <a:pPr algn="l" rtl="0"/>
            <a:r>
              <a:rPr lang="en-US" dirty="0">
                <a:solidFill>
                  <a:srgbClr val="000000"/>
                </a:solidFill>
                <a:latin typeface="Verdana"/>
              </a:rPr>
              <a:t>of time</a:t>
            </a:r>
            <a:endParaRPr lang="ar-IQ" dirty="0"/>
          </a:p>
        </p:txBody>
      </p:sp>
    </p:spTree>
    <p:extLst>
      <p:ext uri="{BB962C8B-B14F-4D97-AF65-F5344CB8AC3E}">
        <p14:creationId xmlns:p14="http://schemas.microsoft.com/office/powerpoint/2010/main" val="3703689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899592" y="764704"/>
            <a:ext cx="6759853" cy="5256584"/>
          </a:xfrm>
        </p:spPr>
        <p:txBody>
          <a:bodyPr/>
          <a:lstStyle/>
          <a:p>
            <a:pPr algn="l" rtl="0"/>
            <a:r>
              <a:rPr lang="en-US" sz="3200" dirty="0"/>
              <a:t>CRITERIA of Incurability</a:t>
            </a:r>
            <a:r>
              <a:rPr lang="en-US" dirty="0"/>
              <a:t>:</a:t>
            </a:r>
          </a:p>
          <a:p>
            <a:pPr algn="l" rtl="0"/>
            <a:r>
              <a:rPr lang="en-US" dirty="0"/>
              <a:t>2. Distant metastasis (most common)</a:t>
            </a:r>
          </a:p>
          <a:p>
            <a:pPr algn="l" rtl="0"/>
            <a:r>
              <a:rPr lang="en-US" dirty="0"/>
              <a:t>3. Evidence of extensive </a:t>
            </a:r>
            <a:r>
              <a:rPr lang="en-US" dirty="0" smtClean="0"/>
              <a:t>local infiltration </a:t>
            </a:r>
            <a:r>
              <a:rPr lang="en-US" dirty="0"/>
              <a:t>of adjacent organs </a:t>
            </a:r>
            <a:r>
              <a:rPr lang="en-US" dirty="0" smtClean="0"/>
              <a:t>or structures</a:t>
            </a:r>
            <a:endParaRPr lang="en-US" dirty="0"/>
          </a:p>
          <a:p>
            <a:pPr algn="l" rtl="0"/>
            <a:r>
              <a:rPr lang="en-US" dirty="0"/>
              <a:t> </a:t>
            </a:r>
            <a:r>
              <a:rPr lang="en-US" dirty="0" err="1"/>
              <a:t>Pt’s</a:t>
            </a:r>
            <a:r>
              <a:rPr lang="en-US" dirty="0"/>
              <a:t> general condition and the </a:t>
            </a:r>
            <a:r>
              <a:rPr lang="en-US" dirty="0" smtClean="0"/>
              <a:t>presence of </a:t>
            </a:r>
            <a:r>
              <a:rPr lang="en-US" dirty="0"/>
              <a:t>any co-existing disease must be</a:t>
            </a:r>
          </a:p>
          <a:p>
            <a:pPr algn="l" rtl="0"/>
            <a:r>
              <a:rPr lang="en-US" dirty="0"/>
              <a:t>considered in planning therapy.</a:t>
            </a:r>
          </a:p>
          <a:p>
            <a:pPr algn="l" rtl="0"/>
            <a:r>
              <a:rPr lang="en-US" dirty="0"/>
              <a:t> The PSYCHOLOGICAL makeup of the</a:t>
            </a:r>
          </a:p>
          <a:p>
            <a:pPr algn="l" rtl="0"/>
            <a:r>
              <a:rPr lang="en-US" dirty="0"/>
              <a:t>patient and the patient’s life </a:t>
            </a:r>
            <a:r>
              <a:rPr lang="en-US" dirty="0" smtClean="0"/>
              <a:t>situation must </a:t>
            </a:r>
            <a:r>
              <a:rPr lang="en-US" dirty="0"/>
              <a:t>be considered.</a:t>
            </a:r>
            <a:endParaRPr lang="ar-IQ" dirty="0"/>
          </a:p>
        </p:txBody>
      </p:sp>
    </p:spTree>
    <p:extLst>
      <p:ext uri="{BB962C8B-B14F-4D97-AF65-F5344CB8AC3E}">
        <p14:creationId xmlns:p14="http://schemas.microsoft.com/office/powerpoint/2010/main" val="156019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5" y="764704"/>
            <a:ext cx="6912768"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4581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Cancer Prevention</a:t>
            </a:r>
            <a:endParaRPr lang="ar-IQ" dirty="0"/>
          </a:p>
        </p:txBody>
      </p:sp>
      <p:sp>
        <p:nvSpPr>
          <p:cNvPr id="3" name="عنصر نائب للمحتوى 2"/>
          <p:cNvSpPr>
            <a:spLocks noGrp="1"/>
          </p:cNvSpPr>
          <p:nvPr>
            <p:ph idx="1"/>
          </p:nvPr>
        </p:nvSpPr>
        <p:spPr>
          <a:xfrm>
            <a:off x="1463040" y="1700808"/>
            <a:ext cx="6493336" cy="4176463"/>
          </a:xfrm>
        </p:spPr>
        <p:txBody>
          <a:bodyPr>
            <a:normAutofit/>
          </a:bodyPr>
          <a:lstStyle/>
          <a:p>
            <a:pPr algn="l" rtl="0"/>
            <a:r>
              <a:rPr lang="en-US" dirty="0"/>
              <a:t>Primary prevention - keeps disease from</a:t>
            </a:r>
          </a:p>
          <a:p>
            <a:pPr algn="l" rtl="0"/>
            <a:r>
              <a:rPr lang="en-US" dirty="0"/>
              <a:t>occurring by reducing exposure to causative</a:t>
            </a:r>
          </a:p>
          <a:p>
            <a:pPr algn="l" rtl="0"/>
            <a:r>
              <a:rPr lang="en-US" dirty="0"/>
              <a:t>agents and risk factors</a:t>
            </a:r>
          </a:p>
          <a:p>
            <a:pPr algn="l" rtl="0"/>
            <a:r>
              <a:rPr lang="en-US" dirty="0"/>
              <a:t> Secondary prevention - detects the </a:t>
            </a:r>
            <a:r>
              <a:rPr lang="en-US" dirty="0" smtClean="0"/>
              <a:t>disease before </a:t>
            </a:r>
            <a:r>
              <a:rPr lang="en-US" dirty="0"/>
              <a:t>it is symptomatic and when intervention</a:t>
            </a:r>
          </a:p>
          <a:p>
            <a:pPr algn="l" rtl="0"/>
            <a:r>
              <a:rPr lang="en-US" dirty="0"/>
              <a:t>can prevent the </a:t>
            </a:r>
            <a:r>
              <a:rPr lang="en-US" dirty="0" smtClean="0"/>
              <a:t>illness,</a:t>
            </a:r>
            <a:endParaRPr lang="en-US" dirty="0"/>
          </a:p>
          <a:p>
            <a:pPr algn="l" rtl="0"/>
            <a:r>
              <a:rPr lang="en-US" dirty="0"/>
              <a:t> Tertiary prevention - reduces complication </a:t>
            </a:r>
            <a:r>
              <a:rPr lang="en-US" dirty="0" smtClean="0"/>
              <a:t>of the </a:t>
            </a:r>
            <a:r>
              <a:rPr lang="en-US" dirty="0"/>
              <a:t>disease once the disease is </a:t>
            </a:r>
            <a:r>
              <a:rPr lang="en-US" dirty="0" smtClean="0"/>
              <a:t>clinically evident</a:t>
            </a:r>
            <a:endParaRPr lang="ar-IQ" dirty="0"/>
          </a:p>
        </p:txBody>
      </p:sp>
    </p:spTree>
    <p:extLst>
      <p:ext uri="{BB962C8B-B14F-4D97-AF65-F5344CB8AC3E}">
        <p14:creationId xmlns:p14="http://schemas.microsoft.com/office/powerpoint/2010/main" val="2197319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r>
              <a:rPr lang="en-US" dirty="0"/>
              <a:t>Primary Prevention</a:t>
            </a:r>
          </a:p>
          <a:p>
            <a:pPr algn="l" rtl="0"/>
            <a:r>
              <a:rPr lang="en-US" dirty="0"/>
              <a:t>Avoiding the causative agent</a:t>
            </a:r>
          </a:p>
          <a:p>
            <a:pPr algn="l" rtl="0"/>
            <a:r>
              <a:rPr lang="en-US" dirty="0"/>
              <a:t> Lifestyle risk reduction measures</a:t>
            </a:r>
          </a:p>
          <a:p>
            <a:pPr algn="l" rtl="0"/>
            <a:r>
              <a:rPr lang="en-US" dirty="0"/>
              <a:t>Using an agent that prevents the</a:t>
            </a:r>
          </a:p>
          <a:p>
            <a:pPr algn="l" rtl="0"/>
            <a:r>
              <a:rPr lang="en-US" dirty="0"/>
              <a:t>development of the malignant process</a:t>
            </a:r>
          </a:p>
          <a:p>
            <a:pPr algn="l" rtl="0"/>
            <a:r>
              <a:rPr lang="en-US" dirty="0"/>
              <a:t> Chemo-preventive agents</a:t>
            </a:r>
          </a:p>
          <a:p>
            <a:pPr algn="l" rtl="0"/>
            <a:r>
              <a:rPr lang="en-US" dirty="0"/>
              <a:t> Vaccines</a:t>
            </a:r>
            <a:endParaRPr lang="ar-IQ" dirty="0"/>
          </a:p>
        </p:txBody>
      </p:sp>
    </p:spTree>
    <p:extLst>
      <p:ext uri="{BB962C8B-B14F-4D97-AF65-F5344CB8AC3E}">
        <p14:creationId xmlns:p14="http://schemas.microsoft.com/office/powerpoint/2010/main" val="3914214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sz="3200" dirty="0">
                <a:latin typeface="Arial"/>
              </a:rPr>
              <a:t>Secondary Prevention</a:t>
            </a:r>
          </a:p>
          <a:p>
            <a:pPr algn="l" rtl="0"/>
            <a:r>
              <a:rPr lang="en-US" dirty="0">
                <a:latin typeface="Wingdings-Regular"/>
              </a:rPr>
              <a:t></a:t>
            </a:r>
            <a:r>
              <a:rPr lang="en-US" dirty="0">
                <a:latin typeface="Arial"/>
              </a:rPr>
              <a:t>Achieved with screening tests</a:t>
            </a:r>
          </a:p>
          <a:p>
            <a:pPr algn="l" rtl="0"/>
            <a:r>
              <a:rPr lang="en-US" dirty="0">
                <a:latin typeface="Wingdings-Regular"/>
              </a:rPr>
              <a:t></a:t>
            </a:r>
            <a:r>
              <a:rPr lang="en-US" dirty="0">
                <a:latin typeface="Arial"/>
              </a:rPr>
              <a:t>Screening tests do not prevent </a:t>
            </a:r>
            <a:r>
              <a:rPr lang="en-US" dirty="0" smtClean="0">
                <a:latin typeface="Arial"/>
              </a:rPr>
              <a:t>the disease</a:t>
            </a:r>
            <a:endParaRPr lang="en-US" dirty="0">
              <a:latin typeface="Arial"/>
            </a:endParaRPr>
          </a:p>
          <a:p>
            <a:pPr algn="l" rtl="0"/>
            <a:r>
              <a:rPr lang="en-US" dirty="0">
                <a:latin typeface="Wingdings-Regular"/>
              </a:rPr>
              <a:t></a:t>
            </a:r>
            <a:r>
              <a:rPr lang="en-US" dirty="0">
                <a:latin typeface="Arial"/>
              </a:rPr>
              <a:t>Screening tests are not diagnostics </a:t>
            </a:r>
            <a:r>
              <a:rPr lang="en-US" dirty="0" smtClean="0">
                <a:latin typeface="Arial"/>
              </a:rPr>
              <a:t>on their </a:t>
            </a:r>
            <a:r>
              <a:rPr lang="en-US" dirty="0">
                <a:latin typeface="Arial"/>
              </a:rPr>
              <a:t>own</a:t>
            </a:r>
          </a:p>
          <a:p>
            <a:pPr algn="l" rtl="0"/>
            <a:r>
              <a:rPr lang="en-US" dirty="0">
                <a:latin typeface="Wingdings-Regular"/>
              </a:rPr>
              <a:t></a:t>
            </a:r>
            <a:r>
              <a:rPr lang="en-US" dirty="0">
                <a:latin typeface="Arial"/>
              </a:rPr>
              <a:t>No screening test for most type </a:t>
            </a:r>
            <a:r>
              <a:rPr lang="en-US" dirty="0" smtClean="0">
                <a:latin typeface="Arial"/>
              </a:rPr>
              <a:t>of Cancers</a:t>
            </a:r>
            <a:endParaRPr lang="ar-IQ" dirty="0"/>
          </a:p>
        </p:txBody>
      </p:sp>
    </p:spTree>
    <p:extLst>
      <p:ext uri="{BB962C8B-B14F-4D97-AF65-F5344CB8AC3E}">
        <p14:creationId xmlns:p14="http://schemas.microsoft.com/office/powerpoint/2010/main" val="3901308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l" rtl="0"/>
            <a:r>
              <a:rPr lang="en-US" dirty="0"/>
              <a:t>Criteria for Screening test</a:t>
            </a:r>
          </a:p>
          <a:p>
            <a:pPr algn="l" rtl="0"/>
            <a:r>
              <a:rPr lang="en-US" dirty="0" smtClean="0"/>
              <a:t> </a:t>
            </a:r>
            <a:r>
              <a:rPr lang="en-US" dirty="0"/>
              <a:t>Common and severe disease</a:t>
            </a:r>
          </a:p>
          <a:p>
            <a:pPr algn="l" rtl="0"/>
            <a:r>
              <a:rPr lang="en-US" dirty="0" smtClean="0"/>
              <a:t> </a:t>
            </a:r>
            <a:r>
              <a:rPr lang="en-US" dirty="0"/>
              <a:t>Long asymptomatic phase during </a:t>
            </a:r>
            <a:r>
              <a:rPr lang="en-US" dirty="0" smtClean="0"/>
              <a:t>which intervention </a:t>
            </a:r>
            <a:r>
              <a:rPr lang="en-US" dirty="0"/>
              <a:t>is beneficial</a:t>
            </a:r>
          </a:p>
          <a:p>
            <a:pPr algn="l" rtl="0"/>
            <a:r>
              <a:rPr lang="en-US" dirty="0" smtClean="0"/>
              <a:t> </a:t>
            </a:r>
            <a:r>
              <a:rPr lang="en-US" dirty="0"/>
              <a:t>Effective intervention available</a:t>
            </a:r>
          </a:p>
          <a:p>
            <a:pPr algn="l" rtl="0"/>
            <a:r>
              <a:rPr lang="en-US" dirty="0" smtClean="0"/>
              <a:t>Test </a:t>
            </a:r>
            <a:r>
              <a:rPr lang="en-US" dirty="0"/>
              <a:t>sensitive and specific, inexpensive </a:t>
            </a:r>
            <a:r>
              <a:rPr lang="en-US" dirty="0" smtClean="0"/>
              <a:t>and safe</a:t>
            </a:r>
            <a:endParaRPr lang="ar-IQ" dirty="0"/>
          </a:p>
        </p:txBody>
      </p:sp>
    </p:spTree>
    <p:extLst>
      <p:ext uri="{BB962C8B-B14F-4D97-AF65-F5344CB8AC3E}">
        <p14:creationId xmlns:p14="http://schemas.microsoft.com/office/powerpoint/2010/main" val="1276353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1115616" y="1196752"/>
            <a:ext cx="6543829" cy="4824536"/>
          </a:xfrm>
        </p:spPr>
        <p:txBody>
          <a:bodyPr/>
          <a:lstStyle/>
          <a:p>
            <a:pPr algn="l" rtl="0"/>
            <a:r>
              <a:rPr lang="en-US" sz="3600" b="1" dirty="0"/>
              <a:t>Screening tests</a:t>
            </a:r>
          </a:p>
          <a:p>
            <a:pPr algn="l" rtl="0"/>
            <a:r>
              <a:rPr lang="en-US" dirty="0" smtClean="0"/>
              <a:t> </a:t>
            </a:r>
            <a:r>
              <a:rPr lang="en-US" dirty="0"/>
              <a:t>Annual Mammogram for women &gt; 50 </a:t>
            </a:r>
            <a:r>
              <a:rPr lang="en-US" dirty="0" err="1"/>
              <a:t>yo</a:t>
            </a:r>
            <a:endParaRPr lang="en-US" dirty="0"/>
          </a:p>
          <a:p>
            <a:pPr algn="l" rtl="0"/>
            <a:r>
              <a:rPr lang="en-US" dirty="0" smtClean="0"/>
              <a:t> </a:t>
            </a:r>
            <a:r>
              <a:rPr lang="en-US" dirty="0"/>
              <a:t>Annual Clinical Breast Examination</a:t>
            </a:r>
          </a:p>
          <a:p>
            <a:pPr algn="l" rtl="0"/>
            <a:r>
              <a:rPr lang="en-US" dirty="0" smtClean="0"/>
              <a:t> </a:t>
            </a:r>
            <a:r>
              <a:rPr lang="en-US" dirty="0"/>
              <a:t>Annual Pap Smear for women </a:t>
            </a:r>
            <a:r>
              <a:rPr lang="en-US" dirty="0" smtClean="0"/>
              <a:t>.</a:t>
            </a:r>
          </a:p>
          <a:p>
            <a:pPr algn="l" rtl="0"/>
            <a:r>
              <a:rPr lang="en-US" dirty="0" smtClean="0"/>
              <a:t>Annual </a:t>
            </a:r>
            <a:r>
              <a:rPr lang="en-US" dirty="0"/>
              <a:t>Fecal occult blood testing</a:t>
            </a:r>
            <a:r>
              <a:rPr lang="en-US" dirty="0" smtClean="0"/>
              <a:t>,</a:t>
            </a:r>
          </a:p>
          <a:p>
            <a:pPr algn="l" rtl="0"/>
            <a:r>
              <a:rPr lang="en-US" dirty="0" smtClean="0"/>
              <a:t> Flexible </a:t>
            </a:r>
            <a:r>
              <a:rPr lang="en-US" dirty="0" err="1" smtClean="0"/>
              <a:t>Sigmoidoscopy</a:t>
            </a:r>
            <a:r>
              <a:rPr lang="en-US" dirty="0" smtClean="0"/>
              <a:t> </a:t>
            </a:r>
            <a:r>
              <a:rPr lang="en-US" dirty="0"/>
              <a:t>and Barium enema every </a:t>
            </a:r>
            <a:r>
              <a:rPr lang="en-US" dirty="0" smtClean="0"/>
              <a:t>5 years </a:t>
            </a:r>
            <a:r>
              <a:rPr lang="en-US" dirty="0"/>
              <a:t>or Colonoscopy every 10 years</a:t>
            </a:r>
            <a:endParaRPr lang="ar-IQ" dirty="0"/>
          </a:p>
        </p:txBody>
      </p:sp>
    </p:spTree>
    <p:extLst>
      <p:ext uri="{BB962C8B-B14F-4D97-AF65-F5344CB8AC3E}">
        <p14:creationId xmlns:p14="http://schemas.microsoft.com/office/powerpoint/2010/main" val="139101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Tumor Markers</a:t>
            </a:r>
            <a:endParaRPr lang="en-US" dirty="0"/>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t>Tumor markers are substances that can be detected in higher than normal amounts in the serum, urine, or tissues of patients with certain types of cancer. Tumors markers are produced either by the cancer cells themselves or by the body in a response to the cancer.</a:t>
            </a:r>
          </a:p>
          <a:p>
            <a:pPr algn="l" rtl="0"/>
            <a:r>
              <a:rPr lang="en-US" dirty="0" smtClean="0"/>
              <a:t>can be used as </a:t>
            </a:r>
            <a:r>
              <a:rPr lang="en-US" dirty="0" smtClean="0">
                <a:solidFill>
                  <a:srgbClr val="FF0000"/>
                </a:solidFill>
              </a:rPr>
              <a:t>prognostic or predictive markers</a:t>
            </a:r>
            <a:r>
              <a:rPr lang="en-US" dirty="0" smtClean="0"/>
              <a:t>. </a:t>
            </a:r>
          </a:p>
          <a:p>
            <a:pPr algn="l" rtl="0"/>
            <a:r>
              <a:rPr lang="en-US" dirty="0" smtClean="0">
                <a:solidFill>
                  <a:srgbClr val="FF0000"/>
                </a:solidFill>
              </a:rPr>
              <a:t>Prognostic marker </a:t>
            </a:r>
            <a:r>
              <a:rPr lang="en-US" dirty="0" smtClean="0"/>
              <a:t>generally is used to describe molecular markers that predict disease-free survival, disease-specific survival, and overall survival</a:t>
            </a:r>
          </a:p>
          <a:p>
            <a:pPr algn="l" rtl="0"/>
            <a:r>
              <a:rPr lang="en-US" dirty="0" smtClean="0">
                <a:solidFill>
                  <a:srgbClr val="FF0000"/>
                </a:solidFill>
              </a:rPr>
              <a:t> predictive marker </a:t>
            </a:r>
            <a:r>
              <a:rPr lang="en-US" dirty="0" smtClean="0"/>
              <a:t>often is used in the context of predicting response to certain therapies</a:t>
            </a:r>
            <a:endParaRPr lang="ar-IQ" dirty="0"/>
          </a:p>
        </p:txBody>
      </p:sp>
    </p:spTree>
    <p:extLst>
      <p:ext uri="{BB962C8B-B14F-4D97-AF65-F5344CB8AC3E}">
        <p14:creationId xmlns:p14="http://schemas.microsoft.com/office/powerpoint/2010/main" val="2158754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620688"/>
            <a:ext cx="6965245" cy="864097"/>
          </a:xfrm>
        </p:spPr>
        <p:txBody>
          <a:bodyPr>
            <a:normAutofit/>
          </a:bodyPr>
          <a:lstStyle/>
          <a:p>
            <a:endParaRPr lang="ar-IQ" dirty="0"/>
          </a:p>
        </p:txBody>
      </p:sp>
      <p:sp>
        <p:nvSpPr>
          <p:cNvPr id="3" name="عنصر نائب للمحتوى 2"/>
          <p:cNvSpPr>
            <a:spLocks noGrp="1"/>
          </p:cNvSpPr>
          <p:nvPr>
            <p:ph idx="1"/>
          </p:nvPr>
        </p:nvSpPr>
        <p:spPr/>
        <p:txBody>
          <a:bodyPr/>
          <a:lstStyle/>
          <a:p>
            <a:pPr algn="l" rtl="0"/>
            <a:endParaRPr lang="ar-IQ"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20688"/>
            <a:ext cx="707707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9" y="1484784"/>
            <a:ext cx="735077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079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endParaRPr lang="ar-IQ"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8280919"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563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endParaRPr lang="ar-IQ"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692696"/>
            <a:ext cx="7344816" cy="5328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036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diagnosis</a:t>
            </a:r>
            <a:endParaRPr lang="ar-IQ" dirty="0"/>
          </a:p>
        </p:txBody>
      </p:sp>
      <p:sp>
        <p:nvSpPr>
          <p:cNvPr id="3" name="عنصر نائب للمحتوى 2"/>
          <p:cNvSpPr>
            <a:spLocks noGrp="1"/>
          </p:cNvSpPr>
          <p:nvPr>
            <p:ph idx="1"/>
          </p:nvPr>
        </p:nvSpPr>
        <p:spPr>
          <a:xfrm>
            <a:off x="1463040" y="1916832"/>
            <a:ext cx="6196405" cy="4176464"/>
          </a:xfrm>
        </p:spPr>
        <p:txBody>
          <a:bodyPr>
            <a:normAutofit lnSpcReduction="10000"/>
          </a:bodyPr>
          <a:lstStyle/>
          <a:p>
            <a:pPr algn="l" rtl="0"/>
            <a:r>
              <a:rPr lang="en-US" sz="2200" b="1" dirty="0">
                <a:solidFill>
                  <a:srgbClr val="FFFFCD"/>
                </a:solidFill>
                <a:latin typeface="Verdana-Bold"/>
              </a:rPr>
              <a:t>A. </a:t>
            </a:r>
            <a:r>
              <a:rPr lang="en-US" sz="3200" b="1" dirty="0">
                <a:solidFill>
                  <a:srgbClr val="000000"/>
                </a:solidFill>
                <a:latin typeface="Verdana-Bold"/>
              </a:rPr>
              <a:t>Laboratory Examination:</a:t>
            </a:r>
          </a:p>
          <a:p>
            <a:pPr algn="l" rtl="0"/>
            <a:r>
              <a:rPr lang="en-US" sz="1900" dirty="0">
                <a:solidFill>
                  <a:srgbClr val="257177"/>
                </a:solidFill>
                <a:latin typeface="Wingdings-Regular"/>
              </a:rPr>
              <a:t> </a:t>
            </a:r>
            <a:r>
              <a:rPr lang="en-US" sz="2800" b="1" i="1" dirty="0">
                <a:solidFill>
                  <a:srgbClr val="000000"/>
                </a:solidFill>
                <a:latin typeface="Verdana-BoldItalic"/>
              </a:rPr>
              <a:t>Biopsy:</a:t>
            </a:r>
          </a:p>
          <a:p>
            <a:pPr algn="l" rtl="0"/>
            <a:r>
              <a:rPr lang="en-US" sz="1500" dirty="0">
                <a:solidFill>
                  <a:srgbClr val="FFFFCD"/>
                </a:solidFill>
                <a:latin typeface="Wingdings-Regular"/>
              </a:rPr>
              <a:t> </a:t>
            </a:r>
            <a:r>
              <a:rPr lang="en-US" dirty="0">
                <a:solidFill>
                  <a:srgbClr val="000000"/>
                </a:solidFill>
                <a:latin typeface="Verdana"/>
              </a:rPr>
              <a:t>To document presence of malignancy</a:t>
            </a:r>
          </a:p>
          <a:p>
            <a:pPr algn="l" rtl="0"/>
            <a:r>
              <a:rPr lang="en-US" sz="1500" dirty="0">
                <a:solidFill>
                  <a:srgbClr val="FFFFCD"/>
                </a:solidFill>
                <a:latin typeface="Wingdings-Regular"/>
              </a:rPr>
              <a:t> </a:t>
            </a:r>
            <a:r>
              <a:rPr lang="en-US" dirty="0">
                <a:solidFill>
                  <a:srgbClr val="000000"/>
                </a:solidFill>
                <a:latin typeface="Verdana"/>
              </a:rPr>
              <a:t>Types:</a:t>
            </a:r>
          </a:p>
          <a:p>
            <a:pPr algn="l" rtl="0"/>
            <a:r>
              <a:rPr lang="en-US" sz="1700" dirty="0">
                <a:solidFill>
                  <a:srgbClr val="257177"/>
                </a:solidFill>
                <a:latin typeface="Verdana"/>
              </a:rPr>
              <a:t>1. </a:t>
            </a:r>
            <a:r>
              <a:rPr lang="en-US" dirty="0">
                <a:solidFill>
                  <a:srgbClr val="000000"/>
                </a:solidFill>
                <a:latin typeface="Verdana"/>
              </a:rPr>
              <a:t>Needle biopsy (cytological)</a:t>
            </a:r>
          </a:p>
          <a:p>
            <a:pPr algn="l" rtl="0"/>
            <a:r>
              <a:rPr lang="en-US" sz="1700" dirty="0">
                <a:solidFill>
                  <a:srgbClr val="257177"/>
                </a:solidFill>
                <a:latin typeface="Verdana"/>
              </a:rPr>
              <a:t>2. </a:t>
            </a:r>
            <a:r>
              <a:rPr lang="en-US" dirty="0">
                <a:solidFill>
                  <a:srgbClr val="000000"/>
                </a:solidFill>
                <a:latin typeface="Verdana"/>
              </a:rPr>
              <a:t>Incisional biopsy</a:t>
            </a:r>
          </a:p>
          <a:p>
            <a:pPr algn="l" rtl="0"/>
            <a:r>
              <a:rPr lang="en-US" sz="1700" dirty="0">
                <a:solidFill>
                  <a:srgbClr val="257177"/>
                </a:solidFill>
                <a:latin typeface="Verdana"/>
              </a:rPr>
              <a:t>3. </a:t>
            </a:r>
            <a:r>
              <a:rPr lang="en-US" dirty="0">
                <a:solidFill>
                  <a:srgbClr val="000000"/>
                </a:solidFill>
                <a:latin typeface="Verdana"/>
              </a:rPr>
              <a:t>Excisional biopsy</a:t>
            </a:r>
          </a:p>
          <a:p>
            <a:pPr algn="l" rtl="0"/>
            <a:r>
              <a:rPr lang="en-US" sz="1500" dirty="0">
                <a:solidFill>
                  <a:srgbClr val="FFFFCD"/>
                </a:solidFill>
                <a:latin typeface="Verdana"/>
              </a:rPr>
              <a:t>o </a:t>
            </a:r>
            <a:r>
              <a:rPr lang="en-US" dirty="0">
                <a:solidFill>
                  <a:srgbClr val="000000"/>
                </a:solidFill>
                <a:latin typeface="Verdana"/>
              </a:rPr>
              <a:t>Rapid frozen biopsy / </a:t>
            </a:r>
            <a:r>
              <a:rPr lang="en-US" dirty="0" err="1">
                <a:solidFill>
                  <a:srgbClr val="000000"/>
                </a:solidFill>
                <a:latin typeface="Verdana"/>
              </a:rPr>
              <a:t>exfoliative</a:t>
            </a:r>
            <a:endParaRPr lang="en-US" dirty="0">
              <a:solidFill>
                <a:srgbClr val="000000"/>
              </a:solidFill>
              <a:latin typeface="Verdana"/>
            </a:endParaRPr>
          </a:p>
          <a:p>
            <a:pPr algn="l" rtl="0"/>
            <a:r>
              <a:rPr lang="en-US" dirty="0">
                <a:solidFill>
                  <a:srgbClr val="000000"/>
                </a:solidFill>
                <a:latin typeface="Verdana"/>
              </a:rPr>
              <a:t>cytology (Pap smear)</a:t>
            </a:r>
            <a:endParaRPr lang="ar-IQ" dirty="0"/>
          </a:p>
        </p:txBody>
      </p:sp>
    </p:spTree>
    <p:extLst>
      <p:ext uri="{BB962C8B-B14F-4D97-AF65-F5344CB8AC3E}">
        <p14:creationId xmlns:p14="http://schemas.microsoft.com/office/powerpoint/2010/main" val="99672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1043608" y="836712"/>
            <a:ext cx="6997392" cy="5688632"/>
          </a:xfrm>
        </p:spPr>
        <p:txBody>
          <a:bodyPr>
            <a:normAutofit/>
          </a:bodyPr>
          <a:lstStyle/>
          <a:p>
            <a:pPr algn="l" rtl="0"/>
            <a:r>
              <a:rPr lang="en-US" sz="2500" dirty="0" smtClean="0">
                <a:solidFill>
                  <a:srgbClr val="FFFFCD"/>
                </a:solidFill>
                <a:latin typeface="Verdana"/>
              </a:rPr>
              <a:t> </a:t>
            </a:r>
            <a:r>
              <a:rPr lang="en-US" sz="3600" dirty="0">
                <a:solidFill>
                  <a:srgbClr val="000000"/>
                </a:solidFill>
                <a:latin typeface="Verdana"/>
              </a:rPr>
              <a:t>Clinical Staging of Cancer:</a:t>
            </a:r>
          </a:p>
          <a:p>
            <a:pPr algn="l" rtl="0"/>
            <a:r>
              <a:rPr lang="en-US" sz="2500" dirty="0">
                <a:solidFill>
                  <a:srgbClr val="000000"/>
                </a:solidFill>
                <a:latin typeface="Verdana"/>
              </a:rPr>
              <a:t>TNM:</a:t>
            </a:r>
          </a:p>
          <a:p>
            <a:pPr algn="l" rtl="0"/>
            <a:r>
              <a:rPr lang="en-US" sz="2900" dirty="0">
                <a:solidFill>
                  <a:srgbClr val="000000"/>
                </a:solidFill>
                <a:latin typeface="Verdana"/>
              </a:rPr>
              <a:t>Stage I = </a:t>
            </a:r>
            <a:r>
              <a:rPr lang="en-US" dirty="0">
                <a:solidFill>
                  <a:srgbClr val="000000"/>
                </a:solidFill>
                <a:latin typeface="Verdana"/>
              </a:rPr>
              <a:t>cancer confined to it’s primary site</a:t>
            </a:r>
          </a:p>
          <a:p>
            <a:pPr algn="l" rtl="0"/>
            <a:r>
              <a:rPr lang="en-US" sz="2900" dirty="0">
                <a:solidFill>
                  <a:srgbClr val="000000"/>
                </a:solidFill>
                <a:latin typeface="Verdana"/>
              </a:rPr>
              <a:t>Stage II = </a:t>
            </a:r>
            <a:r>
              <a:rPr lang="en-US" dirty="0">
                <a:solidFill>
                  <a:srgbClr val="000000"/>
                </a:solidFill>
                <a:latin typeface="Verdana"/>
              </a:rPr>
              <a:t>more locally advanced disease</a:t>
            </a:r>
          </a:p>
          <a:p>
            <a:pPr algn="l" rtl="0"/>
            <a:r>
              <a:rPr lang="en-US" sz="2900" dirty="0">
                <a:solidFill>
                  <a:srgbClr val="000000"/>
                </a:solidFill>
                <a:latin typeface="Verdana"/>
              </a:rPr>
              <a:t>Stage III = </a:t>
            </a:r>
            <a:r>
              <a:rPr lang="en-US" dirty="0">
                <a:solidFill>
                  <a:srgbClr val="000000"/>
                </a:solidFill>
                <a:latin typeface="Verdana"/>
              </a:rPr>
              <a:t>metastasis to regional LN</a:t>
            </a:r>
          </a:p>
          <a:p>
            <a:pPr algn="l" rtl="0"/>
            <a:r>
              <a:rPr lang="en-US" sz="2900" dirty="0">
                <a:solidFill>
                  <a:srgbClr val="000000"/>
                </a:solidFill>
                <a:latin typeface="Verdana"/>
              </a:rPr>
              <a:t>Stage IV = </a:t>
            </a:r>
            <a:r>
              <a:rPr lang="en-US" dirty="0">
                <a:solidFill>
                  <a:srgbClr val="000000"/>
                </a:solidFill>
                <a:latin typeface="Verdana"/>
              </a:rPr>
              <a:t>metastasis to distant sites</a:t>
            </a:r>
            <a:endParaRPr lang="ar-IQ" dirty="0"/>
          </a:p>
        </p:txBody>
      </p:sp>
    </p:spTree>
    <p:extLst>
      <p:ext uri="{BB962C8B-B14F-4D97-AF65-F5344CB8AC3E}">
        <p14:creationId xmlns:p14="http://schemas.microsoft.com/office/powerpoint/2010/main" val="1577075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1043608" y="1268760"/>
            <a:ext cx="6700461" cy="4824536"/>
          </a:xfrm>
        </p:spPr>
        <p:txBody>
          <a:bodyPr>
            <a:normAutofit fontScale="85000" lnSpcReduction="20000"/>
          </a:bodyPr>
          <a:lstStyle/>
          <a:p>
            <a:pPr algn="l" rtl="0"/>
            <a:r>
              <a:rPr lang="en-US" sz="1800" b="1" dirty="0" smtClean="0">
                <a:solidFill>
                  <a:srgbClr val="FFFFCD"/>
                </a:solidFill>
                <a:latin typeface="Verdana-Bold"/>
              </a:rPr>
              <a:t>A</a:t>
            </a:r>
            <a:r>
              <a:rPr lang="en-US" sz="1800" b="1" dirty="0">
                <a:solidFill>
                  <a:srgbClr val="FFFFCD"/>
                </a:solidFill>
                <a:latin typeface="Verdana-Bold"/>
              </a:rPr>
              <a:t>. </a:t>
            </a:r>
            <a:r>
              <a:rPr lang="en-US" sz="2800" b="1" dirty="0">
                <a:solidFill>
                  <a:srgbClr val="000000"/>
                </a:solidFill>
                <a:latin typeface="Verdana-Bold"/>
              </a:rPr>
              <a:t>Post-surgical Resection Staging:</a:t>
            </a:r>
          </a:p>
          <a:p>
            <a:pPr algn="l" rtl="0"/>
            <a:r>
              <a:rPr lang="en-US" sz="1600" dirty="0">
                <a:solidFill>
                  <a:srgbClr val="257177"/>
                </a:solidFill>
                <a:latin typeface="Wingdings-Regular"/>
              </a:rPr>
              <a:t> </a:t>
            </a:r>
            <a:r>
              <a:rPr lang="en-US" dirty="0">
                <a:solidFill>
                  <a:srgbClr val="000000"/>
                </a:solidFill>
                <a:latin typeface="Verdana"/>
              </a:rPr>
              <a:t>Pathological Staging:</a:t>
            </a:r>
          </a:p>
          <a:p>
            <a:pPr algn="l" rtl="0"/>
            <a:r>
              <a:rPr lang="en-US" sz="1400" dirty="0">
                <a:solidFill>
                  <a:srgbClr val="257177"/>
                </a:solidFill>
                <a:latin typeface="Wingdings-Regular"/>
              </a:rPr>
              <a:t> </a:t>
            </a:r>
            <a:r>
              <a:rPr lang="en-US" dirty="0">
                <a:solidFill>
                  <a:srgbClr val="000000"/>
                </a:solidFill>
                <a:latin typeface="Verdana"/>
              </a:rPr>
              <a:t>The extent of disease using all data available at the</a:t>
            </a:r>
          </a:p>
          <a:p>
            <a:pPr algn="l" rtl="0"/>
            <a:r>
              <a:rPr lang="en-US" dirty="0">
                <a:solidFill>
                  <a:srgbClr val="000000"/>
                </a:solidFill>
                <a:latin typeface="Verdana"/>
              </a:rPr>
              <a:t>time of surgery and on examination of a</a:t>
            </a:r>
          </a:p>
          <a:p>
            <a:pPr algn="l" rtl="0"/>
            <a:r>
              <a:rPr lang="en-US" dirty="0">
                <a:solidFill>
                  <a:srgbClr val="000000"/>
                </a:solidFill>
                <a:latin typeface="Verdana"/>
              </a:rPr>
              <a:t>completely resected specimen.</a:t>
            </a:r>
          </a:p>
          <a:p>
            <a:pPr algn="l" rtl="0"/>
            <a:r>
              <a:rPr lang="en-US" sz="1800" b="1" dirty="0">
                <a:solidFill>
                  <a:srgbClr val="FFFFCD"/>
                </a:solidFill>
                <a:latin typeface="Verdana-Bold"/>
              </a:rPr>
              <a:t>B. </a:t>
            </a:r>
            <a:r>
              <a:rPr lang="en-US" sz="2800" b="1" dirty="0">
                <a:solidFill>
                  <a:srgbClr val="000000"/>
                </a:solidFill>
                <a:latin typeface="Verdana-Bold"/>
              </a:rPr>
              <a:t>Re-treatment Staging:</a:t>
            </a:r>
          </a:p>
          <a:p>
            <a:pPr algn="l" rtl="0"/>
            <a:r>
              <a:rPr lang="en-US" sz="1600" dirty="0">
                <a:solidFill>
                  <a:srgbClr val="257177"/>
                </a:solidFill>
                <a:latin typeface="Wingdings-Regular"/>
              </a:rPr>
              <a:t> </a:t>
            </a:r>
            <a:r>
              <a:rPr lang="en-US" dirty="0">
                <a:solidFill>
                  <a:srgbClr val="000000"/>
                </a:solidFill>
                <a:latin typeface="Verdana"/>
              </a:rPr>
              <a:t>Restaging is necessary for additional or secondary</a:t>
            </a:r>
          </a:p>
          <a:p>
            <a:pPr algn="l" rtl="0"/>
            <a:r>
              <a:rPr lang="en-US" dirty="0">
                <a:solidFill>
                  <a:srgbClr val="000000"/>
                </a:solidFill>
                <a:latin typeface="Verdana"/>
              </a:rPr>
              <a:t>definitive treatment after a (disease-free) interval</a:t>
            </a:r>
          </a:p>
          <a:p>
            <a:pPr algn="l" rtl="0"/>
            <a:r>
              <a:rPr lang="en-US" dirty="0">
                <a:solidFill>
                  <a:srgbClr val="000000"/>
                </a:solidFill>
                <a:latin typeface="Verdana"/>
              </a:rPr>
              <a:t>following 1</a:t>
            </a:r>
            <a:r>
              <a:rPr lang="en-US" sz="1400" dirty="0">
                <a:solidFill>
                  <a:srgbClr val="000000"/>
                </a:solidFill>
                <a:latin typeface="Verdana"/>
              </a:rPr>
              <a:t>st </a:t>
            </a:r>
            <a:r>
              <a:rPr lang="en-US" dirty="0">
                <a:solidFill>
                  <a:srgbClr val="000000"/>
                </a:solidFill>
                <a:latin typeface="Verdana"/>
              </a:rPr>
              <a:t>treatment.</a:t>
            </a:r>
          </a:p>
          <a:p>
            <a:pPr algn="l" rtl="0"/>
            <a:r>
              <a:rPr lang="en-US" sz="1800" b="1" dirty="0">
                <a:solidFill>
                  <a:srgbClr val="FFFFCD"/>
                </a:solidFill>
                <a:latin typeface="Verdana-Bold"/>
              </a:rPr>
              <a:t>C. </a:t>
            </a:r>
            <a:r>
              <a:rPr lang="en-US" sz="2800" b="1" dirty="0">
                <a:solidFill>
                  <a:srgbClr val="000000"/>
                </a:solidFill>
                <a:latin typeface="Verdana-Bold"/>
              </a:rPr>
              <a:t>Autopsy Staging:</a:t>
            </a:r>
          </a:p>
          <a:p>
            <a:pPr algn="l" rtl="0"/>
            <a:r>
              <a:rPr lang="en-US" sz="1600" dirty="0">
                <a:solidFill>
                  <a:srgbClr val="257177"/>
                </a:solidFill>
                <a:latin typeface="Wingdings-Regular"/>
              </a:rPr>
              <a:t> </a:t>
            </a:r>
            <a:r>
              <a:rPr lang="en-US" dirty="0">
                <a:solidFill>
                  <a:srgbClr val="000000"/>
                </a:solidFill>
                <a:latin typeface="Verdana"/>
              </a:rPr>
              <a:t>Used only when the cancer is 1</a:t>
            </a:r>
            <a:r>
              <a:rPr lang="en-US" sz="1400" dirty="0">
                <a:solidFill>
                  <a:srgbClr val="000000"/>
                </a:solidFill>
                <a:latin typeface="Verdana"/>
              </a:rPr>
              <a:t>st </a:t>
            </a:r>
            <a:r>
              <a:rPr lang="en-US" dirty="0">
                <a:solidFill>
                  <a:srgbClr val="000000"/>
                </a:solidFill>
                <a:latin typeface="Verdana"/>
              </a:rPr>
              <a:t>diagnosed at</a:t>
            </a:r>
          </a:p>
          <a:p>
            <a:pPr algn="l" rtl="0"/>
            <a:r>
              <a:rPr lang="en-US" dirty="0">
                <a:solidFill>
                  <a:srgbClr val="000000"/>
                </a:solidFill>
                <a:latin typeface="Verdana"/>
              </a:rPr>
              <a:t>autopsy.</a:t>
            </a:r>
            <a:endParaRPr lang="ar-IQ" dirty="0"/>
          </a:p>
        </p:txBody>
      </p:sp>
    </p:spTree>
    <p:extLst>
      <p:ext uri="{BB962C8B-B14F-4D97-AF65-F5344CB8AC3E}">
        <p14:creationId xmlns:p14="http://schemas.microsoft.com/office/powerpoint/2010/main" val="1137423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1463040" y="980728"/>
            <a:ext cx="6196405" cy="4742341"/>
          </a:xfrm>
        </p:spPr>
        <p:txBody>
          <a:bodyPr>
            <a:normAutofit fontScale="92500" lnSpcReduction="20000"/>
          </a:bodyPr>
          <a:lstStyle/>
          <a:p>
            <a:pPr algn="l" rtl="0"/>
            <a:r>
              <a:rPr lang="en-US" sz="4000" b="1" dirty="0">
                <a:latin typeface="Arial-BoldMT"/>
              </a:rPr>
              <a:t>CANCER TREATMENT:</a:t>
            </a:r>
          </a:p>
          <a:p>
            <a:pPr algn="l" rtl="0"/>
            <a:r>
              <a:rPr lang="en-US" sz="2800" b="1" dirty="0">
                <a:solidFill>
                  <a:srgbClr val="FF339A"/>
                </a:solidFill>
                <a:latin typeface="Verdana-Bold"/>
              </a:rPr>
              <a:t>Interdisciplinary Approach:</a:t>
            </a:r>
          </a:p>
          <a:p>
            <a:pPr algn="l" rtl="0"/>
            <a:r>
              <a:rPr lang="en-US" sz="1600" dirty="0">
                <a:solidFill>
                  <a:srgbClr val="61C2D8"/>
                </a:solidFill>
                <a:latin typeface="Verdana"/>
              </a:rPr>
              <a:t>1. </a:t>
            </a:r>
            <a:r>
              <a:rPr lang="en-US" dirty="0">
                <a:solidFill>
                  <a:srgbClr val="000000"/>
                </a:solidFill>
                <a:latin typeface="Verdana"/>
              </a:rPr>
              <a:t>Surgical resection 55% </a:t>
            </a:r>
            <a:r>
              <a:rPr lang="en-US" sz="1600" dirty="0">
                <a:solidFill>
                  <a:srgbClr val="000000"/>
                </a:solidFill>
                <a:latin typeface="Verdana"/>
              </a:rPr>
              <a:t>(40% alone)</a:t>
            </a:r>
          </a:p>
          <a:p>
            <a:pPr algn="l" rtl="0"/>
            <a:r>
              <a:rPr lang="en-US" sz="1600" dirty="0">
                <a:solidFill>
                  <a:srgbClr val="61C2D8"/>
                </a:solidFill>
                <a:latin typeface="Verdana"/>
              </a:rPr>
              <a:t>2. </a:t>
            </a:r>
            <a:r>
              <a:rPr lang="en-US" dirty="0">
                <a:solidFill>
                  <a:srgbClr val="000000"/>
                </a:solidFill>
                <a:latin typeface="Verdana"/>
              </a:rPr>
              <a:t>Radiation therapy 34% </a:t>
            </a:r>
            <a:r>
              <a:rPr lang="en-US" sz="1600" dirty="0">
                <a:solidFill>
                  <a:srgbClr val="000000"/>
                </a:solidFill>
                <a:latin typeface="Verdana"/>
              </a:rPr>
              <a:t>(16% alone)</a:t>
            </a:r>
          </a:p>
          <a:p>
            <a:pPr algn="l" rtl="0"/>
            <a:r>
              <a:rPr lang="en-US" sz="1600" dirty="0">
                <a:solidFill>
                  <a:srgbClr val="61C2D8"/>
                </a:solidFill>
                <a:latin typeface="Verdana"/>
              </a:rPr>
              <a:t>3. </a:t>
            </a:r>
            <a:r>
              <a:rPr lang="en-US" dirty="0">
                <a:solidFill>
                  <a:srgbClr val="000000"/>
                </a:solidFill>
                <a:latin typeface="Verdana"/>
              </a:rPr>
              <a:t>Chemotherapy 22% </a:t>
            </a:r>
            <a:r>
              <a:rPr lang="en-US" sz="1600" dirty="0">
                <a:solidFill>
                  <a:srgbClr val="000000"/>
                </a:solidFill>
                <a:latin typeface="Verdana"/>
              </a:rPr>
              <a:t>(alone or combination)</a:t>
            </a:r>
          </a:p>
          <a:p>
            <a:pPr algn="l" rtl="0"/>
            <a:r>
              <a:rPr lang="en-US" sz="1600" dirty="0">
                <a:solidFill>
                  <a:srgbClr val="FFFFCD"/>
                </a:solidFill>
                <a:latin typeface="Wingdings-Regular"/>
              </a:rPr>
              <a:t> </a:t>
            </a:r>
            <a:r>
              <a:rPr lang="en-US" b="1" i="1" dirty="0">
                <a:solidFill>
                  <a:srgbClr val="FFCD00"/>
                </a:solidFill>
                <a:latin typeface="Verdana-BoldItalic"/>
              </a:rPr>
              <a:t>Surgery &amp; radiation </a:t>
            </a:r>
            <a:r>
              <a:rPr lang="en-US" b="1" i="1" dirty="0" err="1">
                <a:solidFill>
                  <a:srgbClr val="FFCD00"/>
                </a:solidFill>
                <a:latin typeface="Verdana-BoldItalic"/>
              </a:rPr>
              <a:t>tx</a:t>
            </a:r>
            <a:r>
              <a:rPr lang="en-US" b="1" i="1" dirty="0">
                <a:solidFill>
                  <a:srgbClr val="FFCD00"/>
                </a:solidFill>
                <a:latin typeface="Verdana-BoldItalic"/>
              </a:rPr>
              <a:t> </a:t>
            </a:r>
            <a:r>
              <a:rPr lang="en-US" dirty="0">
                <a:solidFill>
                  <a:srgbClr val="000000"/>
                </a:solidFill>
                <a:latin typeface="Verdana"/>
              </a:rPr>
              <a:t>represents</a:t>
            </a:r>
          </a:p>
          <a:p>
            <a:pPr algn="l" rtl="0"/>
            <a:r>
              <a:rPr lang="en-US" dirty="0">
                <a:solidFill>
                  <a:srgbClr val="000000"/>
                </a:solidFill>
                <a:latin typeface="Verdana"/>
              </a:rPr>
              <a:t>treatment of cancers that remains</a:t>
            </a:r>
          </a:p>
          <a:p>
            <a:pPr algn="l" rtl="0"/>
            <a:r>
              <a:rPr lang="en-US" dirty="0">
                <a:solidFill>
                  <a:srgbClr val="000000"/>
                </a:solidFill>
                <a:latin typeface="Verdana"/>
              </a:rPr>
              <a:t>localized to it’s primary site or regional</a:t>
            </a:r>
          </a:p>
          <a:p>
            <a:pPr algn="l" rtl="0"/>
            <a:r>
              <a:rPr lang="en-US" dirty="0">
                <a:solidFill>
                  <a:srgbClr val="000000"/>
                </a:solidFill>
                <a:latin typeface="Verdana"/>
              </a:rPr>
              <a:t>LN.</a:t>
            </a:r>
          </a:p>
          <a:p>
            <a:pPr algn="l" rtl="0"/>
            <a:r>
              <a:rPr lang="en-US" sz="1600" dirty="0">
                <a:solidFill>
                  <a:srgbClr val="FFFFCD"/>
                </a:solidFill>
                <a:latin typeface="Wingdings-Regular"/>
              </a:rPr>
              <a:t> </a:t>
            </a:r>
            <a:r>
              <a:rPr lang="en-US" b="1" i="1" dirty="0">
                <a:solidFill>
                  <a:srgbClr val="FFCD00"/>
                </a:solidFill>
                <a:latin typeface="Verdana-BoldItalic"/>
              </a:rPr>
              <a:t>Chemotherapy and Immunotherapy</a:t>
            </a:r>
          </a:p>
          <a:p>
            <a:pPr algn="l" rtl="0"/>
            <a:r>
              <a:rPr lang="en-US" dirty="0">
                <a:solidFill>
                  <a:srgbClr val="000000"/>
                </a:solidFill>
                <a:latin typeface="Verdana"/>
              </a:rPr>
              <a:t>– </a:t>
            </a:r>
            <a:r>
              <a:rPr lang="en-US" dirty="0" err="1">
                <a:solidFill>
                  <a:srgbClr val="000000"/>
                </a:solidFill>
                <a:latin typeface="Verdana"/>
              </a:rPr>
              <a:t>tx</a:t>
            </a:r>
            <a:r>
              <a:rPr lang="en-US" dirty="0">
                <a:solidFill>
                  <a:srgbClr val="000000"/>
                </a:solidFill>
                <a:latin typeface="Verdana"/>
              </a:rPr>
              <a:t> effective against tumor cells already</a:t>
            </a:r>
          </a:p>
          <a:p>
            <a:pPr algn="l" rtl="0"/>
            <a:r>
              <a:rPr lang="en-US" dirty="0">
                <a:solidFill>
                  <a:srgbClr val="000000"/>
                </a:solidFill>
                <a:latin typeface="Verdana"/>
              </a:rPr>
              <a:t>metastatic to distant organ sites.</a:t>
            </a:r>
            <a:endParaRPr lang="ar-IQ" dirty="0"/>
          </a:p>
        </p:txBody>
      </p:sp>
    </p:spTree>
    <p:extLst>
      <p:ext uri="{BB962C8B-B14F-4D97-AF65-F5344CB8AC3E}">
        <p14:creationId xmlns:p14="http://schemas.microsoft.com/office/powerpoint/2010/main" val="38082291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625</Words>
  <Application>Microsoft Office PowerPoint</Application>
  <PresentationFormat>عرض على الشاشة (3:4)‏</PresentationFormat>
  <Paragraphs>92</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دبوس تثبيت</vt:lpstr>
      <vt:lpstr>عرض تقديمي في PowerPoint</vt:lpstr>
      <vt:lpstr>Tumor Markers</vt:lpstr>
      <vt:lpstr>عرض تقديمي في PowerPoint</vt:lpstr>
      <vt:lpstr>عرض تقديمي في PowerPoint</vt:lpstr>
      <vt:lpstr>عرض تقديمي في PowerPoint</vt:lpstr>
      <vt:lpstr>diagnosis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Cancer Prevention</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2019-04-02T09:28:41Z</dcterms:created>
  <dcterms:modified xsi:type="dcterms:W3CDTF">2019-04-02T09:30:24Z</dcterms:modified>
</cp:coreProperties>
</file>